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arlow"/>
      <p:regular r:id="rId15"/>
    </p:embeddedFont>
    <p:embeddedFont>
      <p:font typeface="Barlow"/>
      <p:regular r:id="rId16"/>
    </p:embeddedFont>
    <p:embeddedFont>
      <p:font typeface="Barlow"/>
      <p:regular r:id="rId17"/>
    </p:embeddedFont>
    <p:embeddedFont>
      <p:font typeface="Barlow"/>
      <p:regular r:id="rId18"/>
    </p:embeddedFont>
    <p:embeddedFont>
      <p:font typeface="Montserrat"/>
      <p:regular r:id="rId19"/>
    </p:embeddedFont>
    <p:embeddedFont>
      <p:font typeface="Montserrat"/>
      <p:regular r:id="rId20"/>
    </p:embeddedFont>
    <p:embeddedFont>
      <p:font typeface="Montserrat"/>
      <p:regular r:id="rId21"/>
    </p:embeddedFont>
    <p:embeddedFont>
      <p:font typeface="Montserrat"/>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sv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8.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58309" y="3066217"/>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Diamond Grader: Gem Valuator</a:t>
            </a:r>
            <a:endParaRPr lang="en-US" sz="4450" dirty="0"/>
          </a:p>
        </p:txBody>
      </p:sp>
      <p:sp>
        <p:nvSpPr>
          <p:cNvPr id="4" name="Text 1"/>
          <p:cNvSpPr/>
          <p:nvPr/>
        </p:nvSpPr>
        <p:spPr>
          <a:xfrm>
            <a:off x="758309" y="4816554"/>
            <a:ext cx="7627382"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Team Members:</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Sahana, Nivedita N., Nivedita K., Chetana</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58309" y="933569"/>
            <a:ext cx="1537216" cy="380167"/>
          </a:xfrm>
          <a:prstGeom prst="roundRect">
            <a:avLst>
              <a:gd name="adj" fmla="val 64970"/>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1777" y="1041321"/>
            <a:ext cx="164544" cy="164544"/>
          </a:xfrm>
          <a:prstGeom prst="rect">
            <a:avLst/>
          </a:prstGeom>
        </p:spPr>
      </p:pic>
      <p:sp>
        <p:nvSpPr>
          <p:cNvPr id="4" name="Text 1"/>
          <p:cNvSpPr/>
          <p:nvPr/>
        </p:nvSpPr>
        <p:spPr>
          <a:xfrm>
            <a:off x="1128593" y="995243"/>
            <a:ext cx="1043464" cy="256818"/>
          </a:xfrm>
          <a:prstGeom prst="rect">
            <a:avLst/>
          </a:prstGeom>
          <a:noFill/>
          <a:ln/>
        </p:spPr>
        <p:txBody>
          <a:bodyPr wrap="none" lIns="0" tIns="0" rIns="0" bIns="0" rtlCol="0" anchor="t"/>
          <a:lstStyle/>
          <a:p>
            <a:pPr algn="l" indent="0" marL="0">
              <a:lnSpc>
                <a:spcPts val="2000"/>
              </a:lnSpc>
              <a:buNone/>
            </a:pPr>
            <a:r>
              <a:rPr lang="en-US" sz="1250" dirty="0">
                <a:solidFill>
                  <a:srgbClr val="384653"/>
                </a:solidFill>
                <a:latin typeface="Montserrat" pitchFamily="34" charset="0"/>
                <a:ea typeface="Montserrat" pitchFamily="34" charset="-122"/>
                <a:cs typeface="Montserrat" pitchFamily="34" charset="-120"/>
              </a:rPr>
              <a:t>CHALLENGE</a:t>
            </a:r>
            <a:endParaRPr lang="en-US" sz="1250" dirty="0"/>
          </a:p>
        </p:txBody>
      </p:sp>
      <p:sp>
        <p:nvSpPr>
          <p:cNvPr id="5" name="Text 2"/>
          <p:cNvSpPr/>
          <p:nvPr/>
        </p:nvSpPr>
        <p:spPr>
          <a:xfrm>
            <a:off x="758309" y="1391841"/>
            <a:ext cx="5416510" cy="676989"/>
          </a:xfrm>
          <a:prstGeom prst="rect">
            <a:avLst/>
          </a:prstGeom>
          <a:noFill/>
          <a:ln/>
        </p:spPr>
        <p:txBody>
          <a:bodyPr wrap="none" lIns="0" tIns="0" rIns="0" bIns="0" rtlCol="0" anchor="t"/>
          <a:lstStyle/>
          <a:p>
            <a:pPr algn="l" indent="0" marL="0">
              <a:lnSpc>
                <a:spcPts val="5300"/>
              </a:lnSpc>
              <a:buNone/>
            </a:pPr>
            <a:r>
              <a:rPr lang="en-US" sz="4250" b="1" dirty="0">
                <a:solidFill>
                  <a:srgbClr val="2E3C4E"/>
                </a:solidFill>
                <a:latin typeface="Barlow Bold" pitchFamily="34" charset="0"/>
                <a:ea typeface="Barlow Bold" pitchFamily="34" charset="-122"/>
                <a:cs typeface="Barlow Bold" pitchFamily="34" charset="-120"/>
              </a:rPr>
              <a:t>Problem Statement</a:t>
            </a:r>
            <a:endParaRPr lang="en-US" sz="4250" dirty="0"/>
          </a:p>
        </p:txBody>
      </p:sp>
      <p:pic>
        <p:nvPicPr>
          <p:cNvPr id="6" name="Image 1" descr="preencoded.png">    </p:cNvPr>
          <p:cNvPicPr>
            <a:picLocks noChangeAspect="1"/>
          </p:cNvPicPr>
          <p:nvPr/>
        </p:nvPicPr>
        <p:blipFill>
          <a:blip r:embed="rId3"/>
          <a:stretch>
            <a:fillRect/>
          </a:stretch>
        </p:blipFill>
        <p:spPr>
          <a:xfrm>
            <a:off x="967026" y="2581989"/>
            <a:ext cx="7930753" cy="4494014"/>
          </a:xfrm>
          <a:prstGeom prst="rect">
            <a:avLst/>
          </a:prstGeom>
        </p:spPr>
      </p:pic>
      <p:sp>
        <p:nvSpPr>
          <p:cNvPr id="7" name="Text 3"/>
          <p:cNvSpPr/>
          <p:nvPr/>
        </p:nvSpPr>
        <p:spPr>
          <a:xfrm>
            <a:off x="9616321" y="2728079"/>
            <a:ext cx="3249930" cy="406241"/>
          </a:xfrm>
          <a:prstGeom prst="rect">
            <a:avLst/>
          </a:prstGeom>
          <a:noFill/>
          <a:ln/>
        </p:spPr>
        <p:txBody>
          <a:bodyPr wrap="none" lIns="0" tIns="0" rIns="0" bIns="0" rtlCol="0" anchor="t"/>
          <a:lstStyle/>
          <a:p>
            <a:pPr algn="l" indent="0" marL="0">
              <a:lnSpc>
                <a:spcPts val="3150"/>
              </a:lnSpc>
              <a:buNone/>
            </a:pPr>
            <a:r>
              <a:rPr lang="en-US" sz="2550" b="1" dirty="0">
                <a:solidFill>
                  <a:srgbClr val="2E3C4E"/>
                </a:solidFill>
                <a:latin typeface="Barlow Bold" pitchFamily="34" charset="0"/>
                <a:ea typeface="Barlow Bold" pitchFamily="34" charset="-122"/>
                <a:cs typeface="Barlow Bold" pitchFamily="34" charset="-120"/>
              </a:rPr>
              <a:t>The Challenge</a:t>
            </a:r>
            <a:endParaRPr lang="en-US" sz="2550" dirty="0"/>
          </a:p>
        </p:txBody>
      </p:sp>
      <p:sp>
        <p:nvSpPr>
          <p:cNvPr id="8" name="Text 4"/>
          <p:cNvSpPr/>
          <p:nvPr/>
        </p:nvSpPr>
        <p:spPr>
          <a:xfrm>
            <a:off x="9616321" y="3329821"/>
            <a:ext cx="4263390" cy="1605558"/>
          </a:xfrm>
          <a:prstGeom prst="rect">
            <a:avLst/>
          </a:prstGeom>
          <a:noFill/>
          <a:ln/>
        </p:spPr>
        <p:txBody>
          <a:bodyPr wrap="square" lIns="0" tIns="0" rIns="0" bIns="0" rtlCol="0" anchor="t"/>
          <a:lstStyle/>
          <a:p>
            <a:pPr algn="l" indent="0" marL="0">
              <a:lnSpc>
                <a:spcPts val="2500"/>
              </a:lnSpc>
              <a:buNone/>
            </a:pPr>
            <a:r>
              <a:rPr lang="en-US" sz="1600" dirty="0">
                <a:solidFill>
                  <a:srgbClr val="384653"/>
                </a:solidFill>
                <a:latin typeface="Montserrat" pitchFamily="34" charset="0"/>
                <a:ea typeface="Montserrat" pitchFamily="34" charset="-122"/>
                <a:cs typeface="Montserrat" pitchFamily="34" charset="-120"/>
              </a:rPr>
              <a:t>Accurate valuation of diamonds is critical for fair pricing and consumer trust in the jewelry market. Current manual grading methods are time-consuming, subjective, and prone to human error.</a:t>
            </a:r>
            <a:endParaRPr lang="en-US" sz="1600" dirty="0"/>
          </a:p>
        </p:txBody>
      </p:sp>
      <p:sp>
        <p:nvSpPr>
          <p:cNvPr id="9" name="Text 5"/>
          <p:cNvSpPr/>
          <p:nvPr/>
        </p:nvSpPr>
        <p:spPr>
          <a:xfrm>
            <a:off x="9616321" y="5130879"/>
            <a:ext cx="2708196" cy="338495"/>
          </a:xfrm>
          <a:prstGeom prst="rect">
            <a:avLst/>
          </a:prstGeom>
          <a:noFill/>
          <a:ln/>
        </p:spPr>
        <p:txBody>
          <a:bodyPr wrap="none" lIns="0" tIns="0" rIns="0" bIns="0" rtlCol="0" anchor="t"/>
          <a:lstStyle/>
          <a:p>
            <a:pPr algn="l" indent="0" marL="0">
              <a:lnSpc>
                <a:spcPts val="2650"/>
              </a:lnSpc>
              <a:buNone/>
            </a:pPr>
            <a:r>
              <a:rPr lang="en-US" sz="2100" b="1" dirty="0">
                <a:solidFill>
                  <a:srgbClr val="2E3C4E"/>
                </a:solidFill>
                <a:latin typeface="Barlow Bold" pitchFamily="34" charset="0"/>
                <a:ea typeface="Barlow Bold" pitchFamily="34" charset="-122"/>
                <a:cs typeface="Barlow Bold" pitchFamily="34" charset="-120"/>
              </a:rPr>
              <a:t>Our Objective</a:t>
            </a:r>
            <a:endParaRPr lang="en-US" sz="2100" dirty="0"/>
          </a:p>
        </p:txBody>
      </p:sp>
      <p:sp>
        <p:nvSpPr>
          <p:cNvPr id="10" name="Text 6"/>
          <p:cNvSpPr/>
          <p:nvPr/>
        </p:nvSpPr>
        <p:spPr>
          <a:xfrm>
            <a:off x="9616321" y="5664875"/>
            <a:ext cx="4263390" cy="1284446"/>
          </a:xfrm>
          <a:prstGeom prst="rect">
            <a:avLst/>
          </a:prstGeom>
          <a:noFill/>
          <a:ln/>
        </p:spPr>
        <p:txBody>
          <a:bodyPr wrap="square" lIns="0" tIns="0" rIns="0" bIns="0" rtlCol="0" anchor="t"/>
          <a:lstStyle/>
          <a:p>
            <a:pPr algn="l" indent="0" marL="0">
              <a:lnSpc>
                <a:spcPts val="2500"/>
              </a:lnSpc>
              <a:buNone/>
            </a:pPr>
            <a:r>
              <a:rPr lang="en-US" sz="1600" dirty="0">
                <a:solidFill>
                  <a:srgbClr val="384653"/>
                </a:solidFill>
                <a:latin typeface="Montserrat" pitchFamily="34" charset="0"/>
                <a:ea typeface="Montserrat" pitchFamily="34" charset="-122"/>
                <a:cs typeface="Montserrat" pitchFamily="34" charset="-120"/>
              </a:rPr>
              <a:t>Develop a predictive model to automate diamond grading and valuation with high precision, bringing consistency and speed to gem evaluation.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58309" y="1712238"/>
            <a:ext cx="1012031" cy="422315"/>
          </a:xfrm>
          <a:prstGeom prst="roundRect">
            <a:avLst>
              <a:gd name="adj" fmla="val 61564"/>
            </a:avLst>
          </a:prstGeom>
          <a:noFill/>
          <a:ln w="7620">
            <a:solidFill>
              <a:srgbClr val="75BAE6"/>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826" y="1836777"/>
            <a:ext cx="173236" cy="173236"/>
          </a:xfrm>
          <a:prstGeom prst="rect">
            <a:avLst/>
          </a:prstGeom>
        </p:spPr>
      </p:pic>
      <p:sp>
        <p:nvSpPr>
          <p:cNvPr id="4" name="Text 1"/>
          <p:cNvSpPr/>
          <p:nvPr/>
        </p:nvSpPr>
        <p:spPr>
          <a:xfrm>
            <a:off x="1155621" y="1784747"/>
            <a:ext cx="477203" cy="277297"/>
          </a:xfrm>
          <a:prstGeom prst="rect">
            <a:avLst/>
          </a:prstGeom>
          <a:noFill/>
          <a:ln/>
        </p:spPr>
        <p:txBody>
          <a:bodyPr wrap="none" lIns="0" tIns="0" rIns="0" bIns="0" rtlCol="0" anchor="t"/>
          <a:lstStyle/>
          <a:p>
            <a:pPr algn="l" indent="0" marL="0">
              <a:lnSpc>
                <a:spcPts val="2150"/>
              </a:lnSpc>
              <a:buNone/>
            </a:pPr>
            <a:r>
              <a:rPr lang="en-US" sz="1350" dirty="0">
                <a:solidFill>
                  <a:srgbClr val="75BAE6"/>
                </a:solidFill>
                <a:latin typeface="Montserrat" pitchFamily="34" charset="0"/>
                <a:ea typeface="Montserrat" pitchFamily="34" charset="-122"/>
                <a:cs typeface="Montserrat" pitchFamily="34" charset="-120"/>
              </a:rPr>
              <a:t>DATA</a:t>
            </a:r>
            <a:endParaRPr lang="en-US" sz="1350" dirty="0"/>
          </a:p>
        </p:txBody>
      </p:sp>
      <p:sp>
        <p:nvSpPr>
          <p:cNvPr id="5" name="Text 2"/>
          <p:cNvSpPr/>
          <p:nvPr/>
        </p:nvSpPr>
        <p:spPr>
          <a:xfrm>
            <a:off x="758309" y="2221111"/>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Dataset Overview</a:t>
            </a:r>
            <a:endParaRPr lang="en-US" sz="4450" dirty="0"/>
          </a:p>
        </p:txBody>
      </p:sp>
      <p:sp>
        <p:nvSpPr>
          <p:cNvPr id="6" name="Shape 3"/>
          <p:cNvSpPr/>
          <p:nvPr/>
        </p:nvSpPr>
        <p:spPr>
          <a:xfrm>
            <a:off x="758309" y="3258741"/>
            <a:ext cx="4226838" cy="1974652"/>
          </a:xfrm>
          <a:prstGeom prst="roundRect">
            <a:avLst>
              <a:gd name="adj" fmla="val 16458"/>
            </a:avLst>
          </a:prstGeom>
          <a:solidFill>
            <a:srgbClr val="D4E9F7"/>
          </a:solidFill>
          <a:ln w="7620">
            <a:solidFill>
              <a:srgbClr val="BACFDD"/>
            </a:solidFill>
            <a:prstDash val="solid"/>
          </a:ln>
        </p:spPr>
      </p:sp>
      <p:sp>
        <p:nvSpPr>
          <p:cNvPr id="7" name="Text 4"/>
          <p:cNvSpPr/>
          <p:nvPr/>
        </p:nvSpPr>
        <p:spPr>
          <a:xfrm>
            <a:off x="982504" y="348293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50,000+ Records</a:t>
            </a:r>
            <a:endParaRPr lang="en-US" sz="2200" dirty="0"/>
          </a:p>
        </p:txBody>
      </p:sp>
      <p:sp>
        <p:nvSpPr>
          <p:cNvPr id="8" name="Text 5"/>
          <p:cNvSpPr/>
          <p:nvPr/>
        </p:nvSpPr>
        <p:spPr>
          <a:xfrm>
            <a:off x="982504" y="3969067"/>
            <a:ext cx="377844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Comprehensive collection of natural diamonds with verified grading labels</a:t>
            </a:r>
            <a:endParaRPr lang="en-US" sz="1700" dirty="0"/>
          </a:p>
        </p:txBody>
      </p:sp>
      <p:sp>
        <p:nvSpPr>
          <p:cNvPr id="9" name="Shape 6"/>
          <p:cNvSpPr/>
          <p:nvPr/>
        </p:nvSpPr>
        <p:spPr>
          <a:xfrm>
            <a:off x="5201722" y="3258741"/>
            <a:ext cx="4226838" cy="1974652"/>
          </a:xfrm>
          <a:prstGeom prst="roundRect">
            <a:avLst>
              <a:gd name="adj" fmla="val 16458"/>
            </a:avLst>
          </a:prstGeom>
          <a:solidFill>
            <a:srgbClr val="D4E9F7"/>
          </a:solidFill>
          <a:ln w="7620">
            <a:solidFill>
              <a:srgbClr val="BACFDD"/>
            </a:solidFill>
            <a:prstDash val="solid"/>
          </a:ln>
        </p:spPr>
      </p:sp>
      <p:sp>
        <p:nvSpPr>
          <p:cNvPr id="10" name="Text 7"/>
          <p:cNvSpPr/>
          <p:nvPr/>
        </p:nvSpPr>
        <p:spPr>
          <a:xfrm>
            <a:off x="5425916" y="348293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Key Attributes</a:t>
            </a:r>
            <a:endParaRPr lang="en-US" sz="2200" dirty="0"/>
          </a:p>
        </p:txBody>
      </p:sp>
      <p:sp>
        <p:nvSpPr>
          <p:cNvPr id="11" name="Text 8"/>
          <p:cNvSpPr/>
          <p:nvPr/>
        </p:nvSpPr>
        <p:spPr>
          <a:xfrm>
            <a:off x="5425916" y="3969067"/>
            <a:ext cx="3778448"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Carat, cut, color, clarity, depth, table, dimensions, and price</a:t>
            </a:r>
            <a:endParaRPr lang="en-US" sz="1700" dirty="0"/>
          </a:p>
        </p:txBody>
      </p:sp>
      <p:sp>
        <p:nvSpPr>
          <p:cNvPr id="12" name="Shape 9"/>
          <p:cNvSpPr/>
          <p:nvPr/>
        </p:nvSpPr>
        <p:spPr>
          <a:xfrm>
            <a:off x="9645134" y="3258741"/>
            <a:ext cx="4226957" cy="1974652"/>
          </a:xfrm>
          <a:prstGeom prst="roundRect">
            <a:avLst>
              <a:gd name="adj" fmla="val 16458"/>
            </a:avLst>
          </a:prstGeom>
          <a:solidFill>
            <a:srgbClr val="D4E9F7"/>
          </a:solidFill>
          <a:ln w="7620">
            <a:solidFill>
              <a:srgbClr val="BACFDD"/>
            </a:solidFill>
            <a:prstDash val="solid"/>
          </a:ln>
        </p:spPr>
      </p:sp>
      <p:sp>
        <p:nvSpPr>
          <p:cNvPr id="13" name="Text 10"/>
          <p:cNvSpPr/>
          <p:nvPr/>
        </p:nvSpPr>
        <p:spPr>
          <a:xfrm>
            <a:off x="9869329" y="348293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Quality Source</a:t>
            </a:r>
            <a:endParaRPr lang="en-US" sz="2200" dirty="0"/>
          </a:p>
        </p:txBody>
      </p:sp>
      <p:sp>
        <p:nvSpPr>
          <p:cNvPr id="14" name="Text 11"/>
          <p:cNvSpPr/>
          <p:nvPr/>
        </p:nvSpPr>
        <p:spPr>
          <a:xfrm>
            <a:off x="9869329" y="3969067"/>
            <a:ext cx="377856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Publicly available datasets ensuring reliability and authenticity</a:t>
            </a:r>
            <a:endParaRPr lang="en-US" sz="1700" dirty="0"/>
          </a:p>
        </p:txBody>
      </p:sp>
      <p:sp>
        <p:nvSpPr>
          <p:cNvPr id="15" name="Text 12"/>
          <p:cNvSpPr/>
          <p:nvPr/>
        </p:nvSpPr>
        <p:spPr>
          <a:xfrm>
            <a:off x="758309" y="5477113"/>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Our dataset combines both numeric features (carat weight, measurements, depth percentages) and categorical features (cut quality, color grade, clarity rating) that are essential for accurate diamond valuation. This rich feature set enables our models to capture the complex relationships that determine a diamond's true worth.</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58309" y="832366"/>
            <a:ext cx="2055614" cy="407075"/>
          </a:xfrm>
          <a:prstGeom prst="roundRect">
            <a:avLst>
              <a:gd name="adj" fmla="val 63869"/>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8206" y="949285"/>
            <a:ext cx="173236" cy="173236"/>
          </a:xfrm>
          <a:prstGeom prst="rect">
            <a:avLst/>
          </a:prstGeom>
        </p:spPr>
      </p:pic>
      <p:sp>
        <p:nvSpPr>
          <p:cNvPr id="4" name="Text 1"/>
          <p:cNvSpPr/>
          <p:nvPr/>
        </p:nvSpPr>
        <p:spPr>
          <a:xfrm>
            <a:off x="1148001" y="897255"/>
            <a:ext cx="1536025" cy="277297"/>
          </a:xfrm>
          <a:prstGeom prst="rect">
            <a:avLst/>
          </a:prstGeom>
          <a:noFill/>
          <a:ln/>
        </p:spPr>
        <p:txBody>
          <a:bodyPr wrap="none" lIns="0" tIns="0" rIns="0" bIns="0" rtlCol="0" anchor="t"/>
          <a:lstStyle/>
          <a:p>
            <a:pPr algn="l" indent="0" marL="0">
              <a:lnSpc>
                <a:spcPts val="2150"/>
              </a:lnSpc>
              <a:buNone/>
            </a:pPr>
            <a:r>
              <a:rPr lang="en-US" sz="1350" dirty="0">
                <a:solidFill>
                  <a:srgbClr val="384653"/>
                </a:solidFill>
                <a:latin typeface="Montserrat" pitchFamily="34" charset="0"/>
                <a:ea typeface="Montserrat" pitchFamily="34" charset="-122"/>
                <a:cs typeface="Montserrat" pitchFamily="34" charset="-120"/>
              </a:rPr>
              <a:t>PREPROCESSING</a:t>
            </a:r>
            <a:endParaRPr lang="en-US" sz="1350" dirty="0"/>
          </a:p>
        </p:txBody>
      </p:sp>
      <p:sp>
        <p:nvSpPr>
          <p:cNvPr id="5" name="Text 2"/>
          <p:cNvSpPr/>
          <p:nvPr/>
        </p:nvSpPr>
        <p:spPr>
          <a:xfrm>
            <a:off x="758309" y="1325999"/>
            <a:ext cx="7083147"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Data Preprocessing Pipeline</a:t>
            </a:r>
            <a:endParaRPr lang="en-US" sz="4450" dirty="0"/>
          </a:p>
        </p:txBody>
      </p:sp>
      <p:pic>
        <p:nvPicPr>
          <p:cNvPr id="6" name="Image 1" descr="preencoded.png">    </p:cNvPr>
          <p:cNvPicPr>
            <a:picLocks noChangeAspect="1"/>
          </p:cNvPicPr>
          <p:nvPr/>
        </p:nvPicPr>
        <p:blipFill>
          <a:blip r:embed="rId3"/>
          <a:stretch>
            <a:fillRect/>
          </a:stretch>
        </p:blipFill>
        <p:spPr>
          <a:xfrm>
            <a:off x="758309" y="2607350"/>
            <a:ext cx="8338899" cy="3657838"/>
          </a:xfrm>
          <a:prstGeom prst="rect">
            <a:avLst/>
          </a:prstGeom>
        </p:spPr>
      </p:pic>
      <p:sp>
        <p:nvSpPr>
          <p:cNvPr id="7" name="Text 3"/>
          <p:cNvSpPr/>
          <p:nvPr/>
        </p:nvSpPr>
        <p:spPr>
          <a:xfrm>
            <a:off x="3285486" y="4855945"/>
            <a:ext cx="1260293" cy="475133"/>
          </a:xfrm>
          <a:prstGeom prst="rect">
            <a:avLst/>
          </a:prstGeom>
          <a:noFill/>
          <a:ln/>
        </p:spPr>
        <p:txBody>
          <a:bodyPr wrap="square" lIns="0" tIns="0" rIns="0" bIns="0" rtlCol="0" anchor="t"/>
          <a:lstStyle/>
          <a:p>
            <a:pPr algn="ctr" indent="0" marL="0">
              <a:lnSpc>
                <a:spcPts val="1850"/>
              </a:lnSpc>
              <a:buNone/>
            </a:pPr>
            <a:r>
              <a:rPr lang="en-US" sz="1450" b="1" dirty="0">
                <a:solidFill>
                  <a:srgbClr val="2E3C4E"/>
                </a:solidFill>
                <a:latin typeface="Barlow Bold" pitchFamily="34" charset="0"/>
                <a:ea typeface="Barlow Bold" pitchFamily="34" charset="-122"/>
                <a:cs typeface="Barlow Bold" pitchFamily="34" charset="-120"/>
              </a:rPr>
              <a:t>Encode Features</a:t>
            </a:r>
            <a:endParaRPr lang="en-US" sz="1450" dirty="0"/>
          </a:p>
        </p:txBody>
      </p:sp>
      <p:sp>
        <p:nvSpPr>
          <p:cNvPr id="8" name="Text 4"/>
          <p:cNvSpPr/>
          <p:nvPr/>
        </p:nvSpPr>
        <p:spPr>
          <a:xfrm>
            <a:off x="3285486" y="5395264"/>
            <a:ext cx="1260293" cy="541576"/>
          </a:xfrm>
          <a:prstGeom prst="rect">
            <a:avLst/>
          </a:prstGeom>
          <a:noFill/>
          <a:ln/>
        </p:spPr>
        <p:txBody>
          <a:bodyPr wrap="square" lIns="0" tIns="0" rIns="0" bIns="0" rtlCol="0" anchor="t"/>
          <a:lstStyle/>
          <a:p>
            <a:pPr algn="ctr" indent="0" marL="0">
              <a:lnSpc>
                <a:spcPts val="1400"/>
              </a:lnSpc>
              <a:buNone/>
            </a:pPr>
            <a:r>
              <a:rPr lang="en-US" sz="1100" dirty="0">
                <a:solidFill>
                  <a:srgbClr val="384653"/>
                </a:solidFill>
                <a:latin typeface="Montserrat" pitchFamily="34" charset="0"/>
                <a:ea typeface="Montserrat" pitchFamily="34" charset="-122"/>
                <a:cs typeface="Montserrat" pitchFamily="34" charset="-120"/>
              </a:rPr>
              <a:t>Convert categorical data to numeric</a:t>
            </a:r>
            <a:endParaRPr lang="en-US" sz="1100" dirty="0"/>
          </a:p>
        </p:txBody>
      </p:sp>
      <p:sp>
        <p:nvSpPr>
          <p:cNvPr id="9" name="Text 5"/>
          <p:cNvSpPr/>
          <p:nvPr/>
        </p:nvSpPr>
        <p:spPr>
          <a:xfrm>
            <a:off x="7289139" y="5274036"/>
            <a:ext cx="1260293" cy="237566"/>
          </a:xfrm>
          <a:prstGeom prst="rect">
            <a:avLst/>
          </a:prstGeom>
          <a:noFill/>
          <a:ln/>
        </p:spPr>
        <p:txBody>
          <a:bodyPr wrap="none" lIns="0" tIns="0" rIns="0" bIns="0" rtlCol="0" anchor="t"/>
          <a:lstStyle/>
          <a:p>
            <a:pPr algn="ctr" indent="0" marL="0">
              <a:lnSpc>
                <a:spcPts val="1850"/>
              </a:lnSpc>
              <a:buNone/>
            </a:pPr>
            <a:r>
              <a:rPr lang="en-US" sz="1450" b="1" dirty="0">
                <a:solidFill>
                  <a:srgbClr val="2E3C4E"/>
                </a:solidFill>
                <a:latin typeface="Barlow Bold" pitchFamily="34" charset="0"/>
                <a:ea typeface="Barlow Bold" pitchFamily="34" charset="-122"/>
                <a:cs typeface="Barlow Bold" pitchFamily="34" charset="-120"/>
              </a:rPr>
              <a:t>Split Dataset</a:t>
            </a:r>
            <a:endParaRPr lang="en-US" sz="1450" dirty="0"/>
          </a:p>
        </p:txBody>
      </p:sp>
      <p:sp>
        <p:nvSpPr>
          <p:cNvPr id="10" name="Text 6"/>
          <p:cNvSpPr/>
          <p:nvPr/>
        </p:nvSpPr>
        <p:spPr>
          <a:xfrm>
            <a:off x="7289139" y="5575789"/>
            <a:ext cx="1260293" cy="361051"/>
          </a:xfrm>
          <a:prstGeom prst="rect">
            <a:avLst/>
          </a:prstGeom>
          <a:noFill/>
          <a:ln/>
        </p:spPr>
        <p:txBody>
          <a:bodyPr wrap="square" lIns="0" tIns="0" rIns="0" bIns="0" rtlCol="0" anchor="t"/>
          <a:lstStyle/>
          <a:p>
            <a:pPr algn="ctr" indent="0" marL="0">
              <a:lnSpc>
                <a:spcPts val="1400"/>
              </a:lnSpc>
              <a:buNone/>
            </a:pPr>
            <a:r>
              <a:rPr lang="en-US" sz="1100" dirty="0">
                <a:solidFill>
                  <a:srgbClr val="384653"/>
                </a:solidFill>
                <a:latin typeface="Montserrat" pitchFamily="34" charset="0"/>
                <a:ea typeface="Montserrat" pitchFamily="34" charset="-122"/>
                <a:cs typeface="Montserrat" pitchFamily="34" charset="-120"/>
              </a:rPr>
              <a:t>Divide into train, validate, test</a:t>
            </a:r>
            <a:endParaRPr lang="en-US" sz="1100" dirty="0"/>
          </a:p>
        </p:txBody>
      </p:sp>
      <p:sp>
        <p:nvSpPr>
          <p:cNvPr id="11" name="Text 7"/>
          <p:cNvSpPr/>
          <p:nvPr/>
        </p:nvSpPr>
        <p:spPr>
          <a:xfrm>
            <a:off x="1327788" y="2936106"/>
            <a:ext cx="1260293" cy="237566"/>
          </a:xfrm>
          <a:prstGeom prst="rect">
            <a:avLst/>
          </a:prstGeom>
          <a:noFill/>
          <a:ln/>
        </p:spPr>
        <p:txBody>
          <a:bodyPr wrap="none" lIns="0" tIns="0" rIns="0" bIns="0" rtlCol="0" anchor="t"/>
          <a:lstStyle/>
          <a:p>
            <a:pPr algn="ctr" indent="0" marL="0">
              <a:lnSpc>
                <a:spcPts val="1850"/>
              </a:lnSpc>
              <a:buNone/>
            </a:pPr>
            <a:r>
              <a:rPr lang="en-US" sz="1450" b="1" dirty="0">
                <a:solidFill>
                  <a:srgbClr val="2E3C4E"/>
                </a:solidFill>
                <a:latin typeface="Barlow Bold" pitchFamily="34" charset="0"/>
                <a:ea typeface="Barlow Bold" pitchFamily="34" charset="-122"/>
                <a:cs typeface="Barlow Bold" pitchFamily="34" charset="-120"/>
              </a:rPr>
              <a:t>Clean Data</a:t>
            </a:r>
            <a:endParaRPr lang="en-US" sz="1450" dirty="0"/>
          </a:p>
        </p:txBody>
      </p:sp>
      <p:sp>
        <p:nvSpPr>
          <p:cNvPr id="12" name="Text 8"/>
          <p:cNvSpPr/>
          <p:nvPr/>
        </p:nvSpPr>
        <p:spPr>
          <a:xfrm>
            <a:off x="1327788" y="3237860"/>
            <a:ext cx="1260293" cy="541576"/>
          </a:xfrm>
          <a:prstGeom prst="rect">
            <a:avLst/>
          </a:prstGeom>
          <a:noFill/>
          <a:ln/>
        </p:spPr>
        <p:txBody>
          <a:bodyPr wrap="square" lIns="0" tIns="0" rIns="0" bIns="0" rtlCol="0" anchor="t"/>
          <a:lstStyle/>
          <a:p>
            <a:pPr algn="ctr" indent="0" marL="0">
              <a:lnSpc>
                <a:spcPts val="1400"/>
              </a:lnSpc>
              <a:buNone/>
            </a:pPr>
            <a:r>
              <a:rPr lang="en-US" sz="1100" dirty="0">
                <a:solidFill>
                  <a:srgbClr val="384653"/>
                </a:solidFill>
                <a:latin typeface="Montserrat" pitchFamily="34" charset="0"/>
                <a:ea typeface="Montserrat" pitchFamily="34" charset="-122"/>
                <a:cs typeface="Montserrat" pitchFamily="34" charset="-120"/>
              </a:rPr>
              <a:t>Handle missing values and outliers</a:t>
            </a:r>
            <a:endParaRPr lang="en-US" sz="1100" dirty="0"/>
          </a:p>
        </p:txBody>
      </p:sp>
      <p:sp>
        <p:nvSpPr>
          <p:cNvPr id="13" name="Text 9"/>
          <p:cNvSpPr/>
          <p:nvPr/>
        </p:nvSpPr>
        <p:spPr>
          <a:xfrm>
            <a:off x="5315394" y="2936106"/>
            <a:ext cx="1260293" cy="237566"/>
          </a:xfrm>
          <a:prstGeom prst="rect">
            <a:avLst/>
          </a:prstGeom>
          <a:noFill/>
          <a:ln/>
        </p:spPr>
        <p:txBody>
          <a:bodyPr wrap="none" lIns="0" tIns="0" rIns="0" bIns="0" rtlCol="0" anchor="t"/>
          <a:lstStyle/>
          <a:p>
            <a:pPr algn="ctr" indent="0" marL="0">
              <a:lnSpc>
                <a:spcPts val="1850"/>
              </a:lnSpc>
              <a:buNone/>
            </a:pPr>
            <a:r>
              <a:rPr lang="en-US" sz="1450" b="1" dirty="0">
                <a:solidFill>
                  <a:srgbClr val="2E3C4E"/>
                </a:solidFill>
                <a:latin typeface="Barlow Bold" pitchFamily="34" charset="0"/>
                <a:ea typeface="Barlow Bold" pitchFamily="34" charset="-122"/>
                <a:cs typeface="Barlow Bold" pitchFamily="34" charset="-120"/>
              </a:rPr>
              <a:t>Scale Values</a:t>
            </a:r>
            <a:endParaRPr lang="en-US" sz="1450" dirty="0"/>
          </a:p>
        </p:txBody>
      </p:sp>
      <p:sp>
        <p:nvSpPr>
          <p:cNvPr id="14" name="Text 10"/>
          <p:cNvSpPr/>
          <p:nvPr/>
        </p:nvSpPr>
        <p:spPr>
          <a:xfrm>
            <a:off x="5315394" y="3237860"/>
            <a:ext cx="1260293" cy="541576"/>
          </a:xfrm>
          <a:prstGeom prst="rect">
            <a:avLst/>
          </a:prstGeom>
          <a:noFill/>
          <a:ln/>
        </p:spPr>
        <p:txBody>
          <a:bodyPr wrap="square" lIns="0" tIns="0" rIns="0" bIns="0" rtlCol="0" anchor="t"/>
          <a:lstStyle/>
          <a:p>
            <a:pPr algn="ctr" indent="0" marL="0">
              <a:lnSpc>
                <a:spcPts val="1400"/>
              </a:lnSpc>
              <a:buNone/>
            </a:pPr>
            <a:r>
              <a:rPr lang="en-US" sz="1100" dirty="0">
                <a:solidFill>
                  <a:srgbClr val="384653"/>
                </a:solidFill>
                <a:latin typeface="Montserrat" pitchFamily="34" charset="0"/>
                <a:ea typeface="Montserrat" pitchFamily="34" charset="-122"/>
                <a:cs typeface="Montserrat" pitchFamily="34" charset="-120"/>
              </a:rPr>
              <a:t>Normalize or standardize features</a:t>
            </a:r>
            <a:endParaRPr lang="en-US" sz="1100" dirty="0"/>
          </a:p>
        </p:txBody>
      </p:sp>
      <p:sp>
        <p:nvSpPr>
          <p:cNvPr id="15" name="Text 11"/>
          <p:cNvSpPr/>
          <p:nvPr/>
        </p:nvSpPr>
        <p:spPr>
          <a:xfrm>
            <a:off x="758309" y="6508909"/>
            <a:ext cx="8338899"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Our systematic approach ensures data quality and model readiness through careful transformation and validation at each stage.</a:t>
            </a:r>
            <a:endParaRPr lang="en-US" sz="1700" dirty="0"/>
          </a:p>
        </p:txBody>
      </p:sp>
      <p:sp>
        <p:nvSpPr>
          <p:cNvPr id="16" name="Shape 12"/>
          <p:cNvSpPr/>
          <p:nvPr/>
        </p:nvSpPr>
        <p:spPr>
          <a:xfrm>
            <a:off x="9477375" y="2363629"/>
            <a:ext cx="4558308" cy="5033605"/>
          </a:xfrm>
          <a:prstGeom prst="roundRect">
            <a:avLst>
              <a:gd name="adj" fmla="val 11408"/>
            </a:avLst>
          </a:prstGeom>
          <a:solidFill>
            <a:srgbClr val="FF7047"/>
          </a:solidFill>
          <a:ln/>
        </p:spPr>
      </p:sp>
      <p:sp>
        <p:nvSpPr>
          <p:cNvPr id="17" name="Text 13"/>
          <p:cNvSpPr/>
          <p:nvPr/>
        </p:nvSpPr>
        <p:spPr>
          <a:xfrm>
            <a:off x="9693950" y="2608302"/>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000000"/>
                </a:solidFill>
                <a:latin typeface="Barlow Bold" pitchFamily="34" charset="0"/>
                <a:ea typeface="Barlow Bold" pitchFamily="34" charset="-122"/>
                <a:cs typeface="Barlow Bold" pitchFamily="34" charset="-120"/>
              </a:rPr>
              <a:t>Key Steps</a:t>
            </a:r>
            <a:endParaRPr lang="en-US" sz="2650" dirty="0"/>
          </a:p>
        </p:txBody>
      </p:sp>
      <p:sp>
        <p:nvSpPr>
          <p:cNvPr id="18" name="Text 14"/>
          <p:cNvSpPr/>
          <p:nvPr/>
        </p:nvSpPr>
        <p:spPr>
          <a:xfrm>
            <a:off x="9693950" y="3252430"/>
            <a:ext cx="4125158" cy="3813257"/>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000000"/>
                </a:solidFill>
                <a:latin typeface="Montserrat" pitchFamily="34" charset="0"/>
                <a:ea typeface="Montserrat" pitchFamily="34" charset="-122"/>
                <a:cs typeface="Montserrat" pitchFamily="34" charset="-120"/>
              </a:rPr>
              <a:t>Data Cleaning:</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Handling missing values and removing outliers to ensure dataset integrity</a:t>
            </a:r>
            <a:endParaRPr lang="en-US" sz="1700" dirty="0"/>
          </a:p>
          <a:p>
            <a:pPr algn="l" marL="342900" indent="-342900">
              <a:lnSpc>
                <a:spcPts val="2700"/>
              </a:lnSpc>
              <a:buSzPct val="100000"/>
              <a:buChar char="•"/>
            </a:pPr>
            <a:r>
              <a:rPr lang="en-US" sz="1700" b="1" dirty="0">
                <a:solidFill>
                  <a:srgbClr val="000000"/>
                </a:solidFill>
                <a:latin typeface="Montserrat" pitchFamily="34" charset="0"/>
                <a:ea typeface="Montserrat" pitchFamily="34" charset="-122"/>
                <a:cs typeface="Montserrat" pitchFamily="34" charset="-120"/>
              </a:rPr>
              <a:t>Encoding:</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One-hot encoding applied to categorical variables (cut, color, clarity)</a:t>
            </a:r>
            <a:endParaRPr lang="en-US" sz="1700" dirty="0"/>
          </a:p>
          <a:p>
            <a:pPr algn="l" marL="342900" indent="-342900">
              <a:lnSpc>
                <a:spcPts val="2700"/>
              </a:lnSpc>
              <a:buSzPct val="100000"/>
              <a:buChar char="•"/>
            </a:pPr>
            <a:r>
              <a:rPr lang="en-US" sz="1700" b="1" dirty="0">
                <a:solidFill>
                  <a:srgbClr val="000000"/>
                </a:solidFill>
                <a:latin typeface="Montserrat" pitchFamily="34" charset="0"/>
                <a:ea typeface="Montserrat" pitchFamily="34" charset="-122"/>
                <a:cs typeface="Montserrat" pitchFamily="34" charset="-120"/>
              </a:rPr>
              <a:t>Scaling:</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Feature normalization for numeric attributes to optimize model performance</a:t>
            </a:r>
            <a:endParaRPr lang="en-US" sz="1700" dirty="0"/>
          </a:p>
          <a:p>
            <a:pPr algn="l" marL="342900" indent="-342900">
              <a:lnSpc>
                <a:spcPts val="2700"/>
              </a:lnSpc>
              <a:buSzPct val="100000"/>
              <a:buChar char="•"/>
            </a:pPr>
            <a:r>
              <a:rPr lang="en-US" sz="1700" b="1" dirty="0">
                <a:solidFill>
                  <a:srgbClr val="000000"/>
                </a:solidFill>
                <a:latin typeface="Montserrat" pitchFamily="34" charset="0"/>
                <a:ea typeface="Montserrat" pitchFamily="34" charset="-122"/>
                <a:cs typeface="Montserrat" pitchFamily="34" charset="-120"/>
              </a:rPr>
              <a:t>Splitting:</a:t>
            </a:r>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 80/20 train-test split for robust model evaluation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58309" y="1698188"/>
            <a:ext cx="1533763" cy="422315"/>
          </a:xfrm>
          <a:prstGeom prst="roundRect">
            <a:avLst>
              <a:gd name="adj" fmla="val 61564"/>
            </a:avLst>
          </a:prstGeom>
          <a:noFill/>
          <a:ln w="7620">
            <a:solidFill>
              <a:srgbClr val="75BAE6"/>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5826" y="1822728"/>
            <a:ext cx="173236" cy="173236"/>
          </a:xfrm>
          <a:prstGeom prst="rect">
            <a:avLst/>
          </a:prstGeom>
        </p:spPr>
      </p:pic>
      <p:sp>
        <p:nvSpPr>
          <p:cNvPr id="4" name="Text 1"/>
          <p:cNvSpPr/>
          <p:nvPr/>
        </p:nvSpPr>
        <p:spPr>
          <a:xfrm>
            <a:off x="1155621" y="1770697"/>
            <a:ext cx="998934" cy="277297"/>
          </a:xfrm>
          <a:prstGeom prst="rect">
            <a:avLst/>
          </a:prstGeom>
          <a:noFill/>
          <a:ln/>
        </p:spPr>
        <p:txBody>
          <a:bodyPr wrap="none" lIns="0" tIns="0" rIns="0" bIns="0" rtlCol="0" anchor="t"/>
          <a:lstStyle/>
          <a:p>
            <a:pPr algn="l" indent="0" marL="0">
              <a:lnSpc>
                <a:spcPts val="2150"/>
              </a:lnSpc>
              <a:buNone/>
            </a:pPr>
            <a:r>
              <a:rPr lang="en-US" sz="1350" dirty="0">
                <a:solidFill>
                  <a:srgbClr val="75BAE6"/>
                </a:solidFill>
                <a:latin typeface="Montserrat" pitchFamily="34" charset="0"/>
                <a:ea typeface="Montserrat" pitchFamily="34" charset="-122"/>
                <a:cs typeface="Montserrat" pitchFamily="34" charset="-120"/>
              </a:rPr>
              <a:t>MODELING</a:t>
            </a:r>
            <a:endParaRPr lang="en-US" sz="1350" dirty="0"/>
          </a:p>
        </p:txBody>
      </p:sp>
      <p:sp>
        <p:nvSpPr>
          <p:cNvPr id="5" name="Text 2"/>
          <p:cNvSpPr/>
          <p:nvPr/>
        </p:nvSpPr>
        <p:spPr>
          <a:xfrm>
            <a:off x="758309" y="2207062"/>
            <a:ext cx="6245781"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Model Building Approach</a:t>
            </a:r>
            <a:endParaRPr lang="en-US" sz="4450" dirty="0"/>
          </a:p>
        </p:txBody>
      </p:sp>
      <p:pic>
        <p:nvPicPr>
          <p:cNvPr id="6" name="Image 1" descr="preencoded.png">    </p:cNvPr>
          <p:cNvPicPr>
            <a:picLocks noChangeAspect="1"/>
          </p:cNvPicPr>
          <p:nvPr/>
        </p:nvPicPr>
        <p:blipFill>
          <a:blip r:embed="rId3"/>
          <a:stretch>
            <a:fillRect/>
          </a:stretch>
        </p:blipFill>
        <p:spPr>
          <a:xfrm>
            <a:off x="758309" y="3244691"/>
            <a:ext cx="2349460" cy="2349460"/>
          </a:xfrm>
          <a:prstGeom prst="rect">
            <a:avLst/>
          </a:prstGeom>
        </p:spPr>
      </p:pic>
      <p:sp>
        <p:nvSpPr>
          <p:cNvPr id="7" name="Text 3"/>
          <p:cNvSpPr/>
          <p:nvPr/>
        </p:nvSpPr>
        <p:spPr>
          <a:xfrm>
            <a:off x="3378518" y="324469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Regularization Models</a:t>
            </a:r>
            <a:endParaRPr lang="en-US" sz="2200" dirty="0"/>
          </a:p>
        </p:txBody>
      </p:sp>
      <p:sp>
        <p:nvSpPr>
          <p:cNvPr id="8" name="Text 4"/>
          <p:cNvSpPr/>
          <p:nvPr/>
        </p:nvSpPr>
        <p:spPr>
          <a:xfrm>
            <a:off x="3378518" y="3730823"/>
            <a:ext cx="3801308" cy="173355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Ridge and Lasso regression techniques prevent overfitting while identifying the most important features for diamond valuation</a:t>
            </a:r>
            <a:endParaRPr lang="en-US" sz="1700" dirty="0"/>
          </a:p>
        </p:txBody>
      </p:sp>
      <p:pic>
        <p:nvPicPr>
          <p:cNvPr id="9" name="Image 2" descr="preencoded.png">    </p:cNvPr>
          <p:cNvPicPr>
            <a:picLocks noChangeAspect="1"/>
          </p:cNvPicPr>
          <p:nvPr/>
        </p:nvPicPr>
        <p:blipFill>
          <a:blip r:embed="rId4"/>
          <a:stretch>
            <a:fillRect/>
          </a:stretch>
        </p:blipFill>
        <p:spPr>
          <a:xfrm>
            <a:off x="7450574" y="3244691"/>
            <a:ext cx="2349460" cy="2349460"/>
          </a:xfrm>
          <a:prstGeom prst="rect">
            <a:avLst/>
          </a:prstGeom>
        </p:spPr>
      </p:pic>
      <p:sp>
        <p:nvSpPr>
          <p:cNvPr id="10" name="Text 5"/>
          <p:cNvSpPr/>
          <p:nvPr/>
        </p:nvSpPr>
        <p:spPr>
          <a:xfrm>
            <a:off x="10070783" y="3244691"/>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Random Forest</a:t>
            </a:r>
            <a:endParaRPr lang="en-US" sz="2200" dirty="0"/>
          </a:p>
        </p:txBody>
      </p:sp>
      <p:sp>
        <p:nvSpPr>
          <p:cNvPr id="11" name="Text 6"/>
          <p:cNvSpPr/>
          <p:nvPr/>
        </p:nvSpPr>
        <p:spPr>
          <a:xfrm>
            <a:off x="10070783" y="3730823"/>
            <a:ext cx="380130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Ensemble learning method captures nonlinear relationships and complex feature interactions inherent in diamond pricing</a:t>
            </a:r>
            <a:endParaRPr lang="en-US" sz="1700" dirty="0"/>
          </a:p>
        </p:txBody>
      </p:sp>
      <p:sp>
        <p:nvSpPr>
          <p:cNvPr id="12" name="Text 7"/>
          <p:cNvSpPr/>
          <p:nvPr/>
        </p:nvSpPr>
        <p:spPr>
          <a:xfrm>
            <a:off x="758309" y="583787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Hyperparameter tuning via cross-validation was applied to both model families to optimize performance and ensure generalization to unseen diamond data.</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58309" y="796052"/>
            <a:ext cx="1037987" cy="303490"/>
          </a:xfrm>
          <a:prstGeom prst="roundRect">
            <a:avLst>
              <a:gd name="adj" fmla="val 68535"/>
            </a:avLst>
          </a:prstGeom>
          <a:solidFill>
            <a:srgbClr val="D4E9F7"/>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2251" y="878443"/>
            <a:ext cx="138589" cy="138589"/>
          </a:xfrm>
          <a:prstGeom prst="rect">
            <a:avLst/>
          </a:prstGeom>
        </p:spPr>
      </p:pic>
      <p:sp>
        <p:nvSpPr>
          <p:cNvPr id="4" name="Text 1"/>
          <p:cNvSpPr/>
          <p:nvPr/>
        </p:nvSpPr>
        <p:spPr>
          <a:xfrm>
            <a:off x="1070134" y="847963"/>
            <a:ext cx="622221" cy="199668"/>
          </a:xfrm>
          <a:prstGeom prst="rect">
            <a:avLst/>
          </a:prstGeom>
          <a:noFill/>
          <a:ln/>
        </p:spPr>
        <p:txBody>
          <a:bodyPr wrap="none" lIns="0" tIns="0" rIns="0" bIns="0" rtlCol="0" anchor="t"/>
          <a:lstStyle/>
          <a:p>
            <a:pPr algn="l" indent="0" marL="0">
              <a:lnSpc>
                <a:spcPts val="1550"/>
              </a:lnSpc>
              <a:buNone/>
            </a:pPr>
            <a:r>
              <a:rPr lang="en-US" sz="1050" dirty="0">
                <a:solidFill>
                  <a:srgbClr val="384653"/>
                </a:solidFill>
                <a:latin typeface="Montserrat" pitchFamily="34" charset="0"/>
                <a:ea typeface="Montserrat" pitchFamily="34" charset="-122"/>
                <a:cs typeface="Montserrat" pitchFamily="34" charset="-120"/>
              </a:rPr>
              <a:t>RESULTS</a:t>
            </a:r>
            <a:endParaRPr lang="en-US" sz="1050" dirty="0"/>
          </a:p>
        </p:txBody>
      </p:sp>
      <p:sp>
        <p:nvSpPr>
          <p:cNvPr id="5" name="Text 2"/>
          <p:cNvSpPr/>
          <p:nvPr/>
        </p:nvSpPr>
        <p:spPr>
          <a:xfrm>
            <a:off x="758309" y="1154906"/>
            <a:ext cx="6551057" cy="570071"/>
          </a:xfrm>
          <a:prstGeom prst="rect">
            <a:avLst/>
          </a:prstGeom>
          <a:noFill/>
          <a:ln/>
        </p:spPr>
        <p:txBody>
          <a:bodyPr wrap="none" lIns="0" tIns="0" rIns="0" bIns="0" rtlCol="0" anchor="t"/>
          <a:lstStyle/>
          <a:p>
            <a:pPr algn="l"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Model Evaluation &amp; Performance</a:t>
            </a:r>
            <a:endParaRPr lang="en-US" sz="3550" dirty="0"/>
          </a:p>
        </p:txBody>
      </p:sp>
      <p:sp>
        <p:nvSpPr>
          <p:cNvPr id="6" name="Text 3"/>
          <p:cNvSpPr/>
          <p:nvPr/>
        </p:nvSpPr>
        <p:spPr>
          <a:xfrm>
            <a:off x="758309" y="2071449"/>
            <a:ext cx="2736771" cy="342067"/>
          </a:xfrm>
          <a:prstGeom prst="rect">
            <a:avLst/>
          </a:prstGeom>
          <a:noFill/>
          <a:ln/>
        </p:spPr>
        <p:txBody>
          <a:bodyPr wrap="none" lIns="0" tIns="0" rIns="0" bIns="0" rtlCol="0" anchor="t"/>
          <a:lstStyle/>
          <a:p>
            <a:pPr algn="l" indent="0" marL="0">
              <a:lnSpc>
                <a:spcPts val="2650"/>
              </a:lnSpc>
              <a:buNone/>
            </a:pPr>
            <a:r>
              <a:rPr lang="en-US" sz="2150" b="1" dirty="0">
                <a:solidFill>
                  <a:srgbClr val="2E3C4E"/>
                </a:solidFill>
                <a:latin typeface="Barlow Bold" pitchFamily="34" charset="0"/>
                <a:ea typeface="Barlow Bold" pitchFamily="34" charset="-122"/>
                <a:cs typeface="Barlow Bold" pitchFamily="34" charset="-120"/>
              </a:rPr>
              <a:t>Performance Metrics</a:t>
            </a:r>
            <a:endParaRPr lang="en-US" sz="2150" dirty="0"/>
          </a:p>
        </p:txBody>
      </p:sp>
      <p:sp>
        <p:nvSpPr>
          <p:cNvPr id="7" name="Text 4"/>
          <p:cNvSpPr/>
          <p:nvPr/>
        </p:nvSpPr>
        <p:spPr>
          <a:xfrm>
            <a:off x="758309" y="2552105"/>
            <a:ext cx="4314825" cy="748665"/>
          </a:xfrm>
          <a:prstGeom prst="rect">
            <a:avLst/>
          </a:prstGeom>
          <a:noFill/>
          <a:ln/>
        </p:spPr>
        <p:txBody>
          <a:bodyPr wrap="square" lIns="0" tIns="0" rIns="0" bIns="0" rtlCol="0" anchor="t"/>
          <a:lstStyle/>
          <a:p>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We evaluated our models using industry-standard metrics to ensure accuracy and reliability:</a:t>
            </a:r>
            <a:endParaRPr lang="en-US" sz="1350" dirty="0"/>
          </a:p>
        </p:txBody>
      </p:sp>
      <p:sp>
        <p:nvSpPr>
          <p:cNvPr id="8" name="Text 5"/>
          <p:cNvSpPr/>
          <p:nvPr/>
        </p:nvSpPr>
        <p:spPr>
          <a:xfrm>
            <a:off x="758309" y="3425547"/>
            <a:ext cx="4314825" cy="1247973"/>
          </a:xfrm>
          <a:prstGeom prst="rect">
            <a:avLst/>
          </a:prstGeom>
          <a:noFill/>
          <a:ln/>
        </p:spPr>
        <p:txBody>
          <a:bodyPr wrap="square" lIns="0" tIns="0" rIns="0" bIns="0" rtlCol="0" anchor="t"/>
          <a:lstStyle/>
          <a:p>
            <a:pPr algn="l" marL="342900" indent="-342900">
              <a:lnSpc>
                <a:spcPts val="1950"/>
              </a:lnSpc>
              <a:buSzPct val="100000"/>
              <a:buChar char="•"/>
            </a:pPr>
            <a:r>
              <a:rPr lang="en-US" sz="1350" b="1" dirty="0">
                <a:solidFill>
                  <a:srgbClr val="384653"/>
                </a:solidFill>
                <a:latin typeface="Montserrat" pitchFamily="34" charset="0"/>
                <a:ea typeface="Montserrat" pitchFamily="34" charset="-122"/>
                <a:cs typeface="Montserrat" pitchFamily="34" charset="-120"/>
              </a:rPr>
              <a:t>Mean Absolute Error (MAE):</a:t>
            </a:r>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 Measures average prediction error</a:t>
            </a:r>
            <a:endParaRPr lang="en-US" sz="1350" dirty="0"/>
          </a:p>
          <a:p>
            <a:pPr algn="l" marL="342900" indent="-342900">
              <a:lnSpc>
                <a:spcPts val="1950"/>
              </a:lnSpc>
              <a:buSzPct val="100000"/>
              <a:buChar char="•"/>
            </a:pPr>
            <a:r>
              <a:rPr lang="en-US" sz="1350" b="1" dirty="0">
                <a:solidFill>
                  <a:srgbClr val="384653"/>
                </a:solidFill>
                <a:latin typeface="Montserrat" pitchFamily="34" charset="0"/>
                <a:ea typeface="Montserrat" pitchFamily="34" charset="-122"/>
                <a:cs typeface="Montserrat" pitchFamily="34" charset="-120"/>
              </a:rPr>
              <a:t>Root Mean Squared Error (RMSE):</a:t>
            </a:r>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 Penalizes larger errors more heavily</a:t>
            </a:r>
            <a:endParaRPr lang="en-US" sz="1350" dirty="0"/>
          </a:p>
          <a:p>
            <a:pPr algn="l" marL="342900" indent="-342900">
              <a:lnSpc>
                <a:spcPts val="1950"/>
              </a:lnSpc>
              <a:buSzPct val="100000"/>
              <a:buChar char="•"/>
            </a:pPr>
            <a:r>
              <a:rPr lang="en-US" sz="1350" b="1" dirty="0">
                <a:solidFill>
                  <a:srgbClr val="384653"/>
                </a:solidFill>
                <a:latin typeface="Montserrat" pitchFamily="34" charset="0"/>
                <a:ea typeface="Montserrat" pitchFamily="34" charset="-122"/>
                <a:cs typeface="Montserrat" pitchFamily="34" charset="-120"/>
              </a:rPr>
              <a:t>R² Score:</a:t>
            </a:r>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 Explains variance in diamond prices</a:t>
            </a:r>
            <a:endParaRPr lang="en-US" sz="1350" dirty="0"/>
          </a:p>
        </p:txBody>
      </p:sp>
      <p:sp>
        <p:nvSpPr>
          <p:cNvPr id="9" name="Text 6"/>
          <p:cNvSpPr/>
          <p:nvPr/>
        </p:nvSpPr>
        <p:spPr>
          <a:xfrm>
            <a:off x="758309" y="4798298"/>
            <a:ext cx="4314825" cy="998220"/>
          </a:xfrm>
          <a:prstGeom prst="rect">
            <a:avLst/>
          </a:prstGeom>
          <a:noFill/>
          <a:ln/>
        </p:spPr>
        <p:txBody>
          <a:bodyPr wrap="square" lIns="0" tIns="0" rIns="0" bIns="0" rtlCol="0" anchor="t"/>
          <a:lstStyle/>
          <a:p>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Model robustness was confirmed through rigorous k-fold cross-validation, ensuring consistent performance across different data subsets.</a:t>
            </a:r>
            <a:endParaRPr lang="en-US" sz="1350" dirty="0"/>
          </a:p>
        </p:txBody>
      </p:sp>
      <p:pic>
        <p:nvPicPr>
          <p:cNvPr id="10" name="Image 1" descr="preencoded.png">    </p:cNvPr>
          <p:cNvPicPr>
            <a:picLocks noChangeAspect="1"/>
          </p:cNvPicPr>
          <p:nvPr/>
        </p:nvPicPr>
        <p:blipFill>
          <a:blip r:embed="rId3"/>
          <a:stretch>
            <a:fillRect/>
          </a:stretch>
        </p:blipFill>
        <p:spPr>
          <a:xfrm>
            <a:off x="5503664" y="2099191"/>
            <a:ext cx="6700718" cy="3752374"/>
          </a:xfrm>
          <a:prstGeom prst="rect">
            <a:avLst/>
          </a:prstGeom>
        </p:spPr>
      </p:pic>
      <p:sp>
        <p:nvSpPr>
          <p:cNvPr id="11" name="Shape 7"/>
          <p:cNvSpPr/>
          <p:nvPr/>
        </p:nvSpPr>
        <p:spPr>
          <a:xfrm>
            <a:off x="758309" y="6077267"/>
            <a:ext cx="6487597" cy="1259562"/>
          </a:xfrm>
          <a:prstGeom prst="roundRect">
            <a:avLst>
              <a:gd name="adj" fmla="val 8712"/>
            </a:avLst>
          </a:prstGeom>
          <a:solidFill>
            <a:srgbClr val="FFFFFF"/>
          </a:solidFill>
          <a:ln w="22860">
            <a:solidFill>
              <a:srgbClr val="BACFDD"/>
            </a:solidFill>
            <a:prstDash val="solid"/>
          </a:ln>
        </p:spPr>
      </p:sp>
      <p:pic>
        <p:nvPicPr>
          <p:cNvPr id="12" name="Image 2" descr="preencoded.png">    </p:cNvPr>
          <p:cNvPicPr>
            <a:picLocks noChangeAspect="1"/>
          </p:cNvPicPr>
          <p:nvPr/>
        </p:nvPicPr>
        <p:blipFill>
          <a:blip r:embed="rId4"/>
          <a:stretch>
            <a:fillRect/>
          </a:stretch>
        </p:blipFill>
        <p:spPr>
          <a:xfrm>
            <a:off x="735449" y="6077267"/>
            <a:ext cx="91440" cy="1259562"/>
          </a:xfrm>
          <a:prstGeom prst="rect">
            <a:avLst/>
          </a:prstGeom>
        </p:spPr>
      </p:pic>
      <p:sp>
        <p:nvSpPr>
          <p:cNvPr id="13" name="Text 8"/>
          <p:cNvSpPr/>
          <p:nvPr/>
        </p:nvSpPr>
        <p:spPr>
          <a:xfrm>
            <a:off x="1022985" y="6273363"/>
            <a:ext cx="2280642" cy="285155"/>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Top Performer</a:t>
            </a:r>
            <a:endParaRPr lang="en-US" sz="1750" dirty="0"/>
          </a:p>
        </p:txBody>
      </p:sp>
      <p:sp>
        <p:nvSpPr>
          <p:cNvPr id="14" name="Text 9"/>
          <p:cNvSpPr/>
          <p:nvPr/>
        </p:nvSpPr>
        <p:spPr>
          <a:xfrm>
            <a:off x="1022985" y="6641623"/>
            <a:ext cx="6026825" cy="499110"/>
          </a:xfrm>
          <a:prstGeom prst="rect">
            <a:avLst/>
          </a:prstGeom>
          <a:noFill/>
          <a:ln/>
        </p:spPr>
        <p:txBody>
          <a:bodyPr wrap="square" lIns="0" tIns="0" rIns="0" bIns="0" rtlCol="0" anchor="t"/>
          <a:lstStyle/>
          <a:p>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Random Forest achieved an impressive R² of 0.92, significantly outperforming regularization approaches</a:t>
            </a:r>
            <a:endParaRPr lang="en-US" sz="1350" dirty="0"/>
          </a:p>
        </p:txBody>
      </p:sp>
      <p:sp>
        <p:nvSpPr>
          <p:cNvPr id="15" name="Shape 10"/>
          <p:cNvSpPr/>
          <p:nvPr/>
        </p:nvSpPr>
        <p:spPr>
          <a:xfrm>
            <a:off x="7384494" y="6077267"/>
            <a:ext cx="6487597" cy="1259562"/>
          </a:xfrm>
          <a:prstGeom prst="roundRect">
            <a:avLst>
              <a:gd name="adj" fmla="val 8712"/>
            </a:avLst>
          </a:prstGeom>
          <a:solidFill>
            <a:srgbClr val="FFFFFF"/>
          </a:solidFill>
          <a:ln w="22860">
            <a:solidFill>
              <a:srgbClr val="BACFDD"/>
            </a:solidFill>
            <a:prstDash val="solid"/>
          </a:ln>
        </p:spPr>
      </p:sp>
      <p:pic>
        <p:nvPicPr>
          <p:cNvPr id="16" name="Image 3" descr="preencoded.png">    </p:cNvPr>
          <p:cNvPicPr>
            <a:picLocks noChangeAspect="1"/>
          </p:cNvPicPr>
          <p:nvPr/>
        </p:nvPicPr>
        <p:blipFill>
          <a:blip r:embed="rId5"/>
          <a:stretch>
            <a:fillRect/>
          </a:stretch>
        </p:blipFill>
        <p:spPr>
          <a:xfrm>
            <a:off x="7361634" y="6077267"/>
            <a:ext cx="91440" cy="1259562"/>
          </a:xfrm>
          <a:prstGeom prst="rect">
            <a:avLst/>
          </a:prstGeom>
        </p:spPr>
      </p:pic>
      <p:sp>
        <p:nvSpPr>
          <p:cNvPr id="17" name="Text 11"/>
          <p:cNvSpPr/>
          <p:nvPr/>
        </p:nvSpPr>
        <p:spPr>
          <a:xfrm>
            <a:off x="7649170" y="6273363"/>
            <a:ext cx="2280642" cy="285155"/>
          </a:xfrm>
          <a:prstGeom prst="rect">
            <a:avLst/>
          </a:prstGeom>
          <a:noFill/>
          <a:ln/>
        </p:spPr>
        <p:txBody>
          <a:bodyPr wrap="none" lIns="0" tIns="0" rIns="0" bIns="0" rtlCol="0" anchor="t"/>
          <a:lstStyle/>
          <a:p>
            <a:pPr algn="l" indent="0" marL="0">
              <a:lnSpc>
                <a:spcPts val="2200"/>
              </a:lnSpc>
              <a:buNone/>
            </a:pPr>
            <a:r>
              <a:rPr lang="en-US" sz="1750" b="1" dirty="0">
                <a:solidFill>
                  <a:srgbClr val="384653"/>
                </a:solidFill>
                <a:latin typeface="Barlow Bold" pitchFamily="34" charset="0"/>
                <a:ea typeface="Barlow Bold" pitchFamily="34" charset="-122"/>
                <a:cs typeface="Barlow Bold" pitchFamily="34" charset="-120"/>
              </a:rPr>
              <a:t>Key Insights</a:t>
            </a:r>
            <a:endParaRPr lang="en-US" sz="1750" dirty="0"/>
          </a:p>
        </p:txBody>
      </p:sp>
      <p:sp>
        <p:nvSpPr>
          <p:cNvPr id="18" name="Text 12"/>
          <p:cNvSpPr/>
          <p:nvPr/>
        </p:nvSpPr>
        <p:spPr>
          <a:xfrm>
            <a:off x="7649170" y="6641623"/>
            <a:ext cx="6026825" cy="499110"/>
          </a:xfrm>
          <a:prstGeom prst="rect">
            <a:avLst/>
          </a:prstGeom>
          <a:noFill/>
          <a:ln/>
        </p:spPr>
        <p:txBody>
          <a:bodyPr wrap="square" lIns="0" tIns="0" rIns="0" bIns="0" rtlCol="0" anchor="t"/>
          <a:lstStyle/>
          <a:p>
            <a:pPr algn="l" indent="0" marL="0">
              <a:lnSpc>
                <a:spcPts val="1950"/>
              </a:lnSpc>
              <a:buNone/>
            </a:pPr>
            <a:r>
              <a:rPr lang="en-US" sz="1350" dirty="0">
                <a:solidFill>
                  <a:srgbClr val="384653"/>
                </a:solidFill>
                <a:latin typeface="Montserrat" pitchFamily="34" charset="0"/>
                <a:ea typeface="Montserrat" pitchFamily="34" charset="-122"/>
                <a:cs typeface="Montserrat" pitchFamily="34" charset="-120"/>
              </a:rPr>
              <a:t>Feature importance analysis revealed carat weight and clarity as the strongest predictors of diamond value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22948" y="568047"/>
            <a:ext cx="1286232" cy="300633"/>
          </a:xfrm>
          <a:prstGeom prst="roundRect">
            <a:avLst>
              <a:gd name="adj" fmla="val 65969"/>
            </a:avLst>
          </a:prstGeom>
          <a:noFill/>
          <a:ln w="7620">
            <a:solidFill>
              <a:srgbClr val="75BAE6"/>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9628" y="652224"/>
            <a:ext cx="132159" cy="132159"/>
          </a:xfrm>
          <a:prstGeom prst="rect">
            <a:avLst/>
          </a:prstGeom>
        </p:spPr>
      </p:pic>
      <p:sp>
        <p:nvSpPr>
          <p:cNvPr id="4" name="Text 1"/>
          <p:cNvSpPr/>
          <p:nvPr/>
        </p:nvSpPr>
        <p:spPr>
          <a:xfrm>
            <a:off x="1027867" y="625197"/>
            <a:ext cx="874633" cy="186333"/>
          </a:xfrm>
          <a:prstGeom prst="rect">
            <a:avLst/>
          </a:prstGeom>
          <a:noFill/>
          <a:ln/>
        </p:spPr>
        <p:txBody>
          <a:bodyPr wrap="none" lIns="0" tIns="0" rIns="0" bIns="0" rtlCol="0" anchor="t"/>
          <a:lstStyle/>
          <a:p>
            <a:pPr algn="l" indent="0" marL="0">
              <a:lnSpc>
                <a:spcPts val="1450"/>
              </a:lnSpc>
              <a:buNone/>
            </a:pPr>
            <a:r>
              <a:rPr lang="en-US" sz="1000" dirty="0">
                <a:solidFill>
                  <a:srgbClr val="75BAE6"/>
                </a:solidFill>
                <a:latin typeface="Montserrat" pitchFamily="34" charset="0"/>
                <a:ea typeface="Montserrat" pitchFamily="34" charset="-122"/>
                <a:cs typeface="Montserrat" pitchFamily="34" charset="-120"/>
              </a:rPr>
              <a:t>INNOVATION</a:t>
            </a:r>
            <a:endParaRPr lang="en-US" sz="1000" dirty="0"/>
          </a:p>
        </p:txBody>
      </p:sp>
      <p:sp>
        <p:nvSpPr>
          <p:cNvPr id="5" name="Text 2"/>
          <p:cNvSpPr/>
          <p:nvPr/>
        </p:nvSpPr>
        <p:spPr>
          <a:xfrm>
            <a:off x="722948" y="919043"/>
            <a:ext cx="6834902" cy="543639"/>
          </a:xfrm>
          <a:prstGeom prst="rect">
            <a:avLst/>
          </a:prstGeom>
          <a:noFill/>
          <a:ln/>
        </p:spPr>
        <p:txBody>
          <a:bodyPr wrap="none" lIns="0" tIns="0" rIns="0" bIns="0" rtlCol="0" anchor="t"/>
          <a:lstStyle/>
          <a:p>
            <a:pPr algn="l" indent="0" marL="0">
              <a:lnSpc>
                <a:spcPts val="4250"/>
              </a:lnSpc>
              <a:buNone/>
            </a:pPr>
            <a:r>
              <a:rPr lang="en-US" sz="3400" b="1" dirty="0">
                <a:solidFill>
                  <a:srgbClr val="2E3C4E"/>
                </a:solidFill>
                <a:latin typeface="Barlow Bold" pitchFamily="34" charset="0"/>
                <a:ea typeface="Barlow Bold" pitchFamily="34" charset="-122"/>
                <a:cs typeface="Barlow Bold" pitchFamily="34" charset="-120"/>
              </a:rPr>
              <a:t>Market Gap &amp; Research Opportunity</a:t>
            </a:r>
            <a:endParaRPr lang="en-US" sz="3400" dirty="0"/>
          </a:p>
        </p:txBody>
      </p:sp>
      <p:pic>
        <p:nvPicPr>
          <p:cNvPr id="6" name="Image 1" descr="preencoded.png">    </p:cNvPr>
          <p:cNvPicPr>
            <a:picLocks noChangeAspect="1"/>
          </p:cNvPicPr>
          <p:nvPr/>
        </p:nvPicPr>
        <p:blipFill>
          <a:blip r:embed="rId3"/>
          <a:stretch>
            <a:fillRect/>
          </a:stretch>
        </p:blipFill>
        <p:spPr>
          <a:xfrm>
            <a:off x="1565791" y="1793558"/>
            <a:ext cx="6742986" cy="3820954"/>
          </a:xfrm>
          <a:prstGeom prst="rect">
            <a:avLst/>
          </a:prstGeom>
        </p:spPr>
      </p:pic>
      <p:sp>
        <p:nvSpPr>
          <p:cNvPr id="7" name="Text 3"/>
          <p:cNvSpPr/>
          <p:nvPr/>
        </p:nvSpPr>
        <p:spPr>
          <a:xfrm>
            <a:off x="9562505" y="2173843"/>
            <a:ext cx="2609493" cy="326231"/>
          </a:xfrm>
          <a:prstGeom prst="rect">
            <a:avLst/>
          </a:prstGeom>
          <a:noFill/>
          <a:ln/>
        </p:spPr>
        <p:txBody>
          <a:bodyPr wrap="none" lIns="0" tIns="0" rIns="0" bIns="0" rtlCol="0" anchor="t"/>
          <a:lstStyle/>
          <a:p>
            <a:pPr algn="l" indent="0" marL="0">
              <a:lnSpc>
                <a:spcPts val="2550"/>
              </a:lnSpc>
              <a:buNone/>
            </a:pPr>
            <a:r>
              <a:rPr lang="en-US" sz="2050" b="1" dirty="0">
                <a:solidFill>
                  <a:srgbClr val="2E3C4E"/>
                </a:solidFill>
                <a:latin typeface="Barlow Bold" pitchFamily="34" charset="0"/>
                <a:ea typeface="Barlow Bold" pitchFamily="34" charset="-122"/>
                <a:cs typeface="Barlow Bold" pitchFamily="34" charset="-120"/>
              </a:rPr>
              <a:t>Industry Challenges</a:t>
            </a:r>
            <a:endParaRPr lang="en-US" sz="2050" dirty="0"/>
          </a:p>
        </p:txBody>
      </p:sp>
      <p:sp>
        <p:nvSpPr>
          <p:cNvPr id="8" name="Text 4"/>
          <p:cNvSpPr/>
          <p:nvPr/>
        </p:nvSpPr>
        <p:spPr>
          <a:xfrm>
            <a:off x="9562505" y="2626043"/>
            <a:ext cx="4352449" cy="1165027"/>
          </a:xfrm>
          <a:prstGeom prst="rect">
            <a:avLst/>
          </a:prstGeom>
          <a:noFill/>
          <a:ln/>
        </p:spPr>
        <p:txBody>
          <a:bodyPr wrap="square" lIns="0" tIns="0" rIns="0" bIns="0" rtlCol="0" anchor="t"/>
          <a:lstStyle/>
          <a:p>
            <a:pPr algn="l" indent="0" marL="0">
              <a:lnSpc>
                <a:spcPts val="1800"/>
              </a:lnSpc>
              <a:buNone/>
            </a:pPr>
            <a:r>
              <a:rPr lang="en-US" sz="1300" dirty="0">
                <a:solidFill>
                  <a:srgbClr val="384653"/>
                </a:solidFill>
                <a:latin typeface="Montserrat" pitchFamily="34" charset="0"/>
                <a:ea typeface="Montserrat" pitchFamily="34" charset="-122"/>
                <a:cs typeface="Montserrat" pitchFamily="34" charset="-120"/>
              </a:rPr>
              <a:t>The diamond industry faces a critical gap in accessible, automated grading solutions. Current systems either rely on expensive specialized equipment or fail to capture the complex feature interactions that determine true diamond value.</a:t>
            </a:r>
            <a:endParaRPr lang="en-US" sz="1300" dirty="0"/>
          </a:p>
        </p:txBody>
      </p:sp>
      <p:sp>
        <p:nvSpPr>
          <p:cNvPr id="9" name="Text 5"/>
          <p:cNvSpPr/>
          <p:nvPr/>
        </p:nvSpPr>
        <p:spPr>
          <a:xfrm>
            <a:off x="9562505" y="3917037"/>
            <a:ext cx="2174558" cy="271701"/>
          </a:xfrm>
          <a:prstGeom prst="rect">
            <a:avLst/>
          </a:prstGeom>
          <a:noFill/>
          <a:ln/>
        </p:spPr>
        <p:txBody>
          <a:bodyPr wrap="none" lIns="0" tIns="0" rIns="0" bIns="0" rtlCol="0" anchor="t"/>
          <a:lstStyle/>
          <a:p>
            <a:pPr algn="l" indent="0" marL="0">
              <a:lnSpc>
                <a:spcPts val="2100"/>
              </a:lnSpc>
              <a:buNone/>
            </a:pPr>
            <a:r>
              <a:rPr lang="en-US" sz="1700" b="1" dirty="0">
                <a:solidFill>
                  <a:srgbClr val="2E3C4E"/>
                </a:solidFill>
                <a:latin typeface="Barlow Bold" pitchFamily="34" charset="0"/>
                <a:ea typeface="Barlow Bold" pitchFamily="34" charset="-122"/>
                <a:cs typeface="Barlow Bold" pitchFamily="34" charset="-120"/>
              </a:rPr>
              <a:t>Our Solution's Impact</a:t>
            </a:r>
            <a:endParaRPr lang="en-US" sz="1700" dirty="0"/>
          </a:p>
        </p:txBody>
      </p:sp>
      <p:sp>
        <p:nvSpPr>
          <p:cNvPr id="10" name="Text 6"/>
          <p:cNvSpPr/>
          <p:nvPr/>
        </p:nvSpPr>
        <p:spPr>
          <a:xfrm>
            <a:off x="9562505" y="4314706"/>
            <a:ext cx="4352449" cy="932021"/>
          </a:xfrm>
          <a:prstGeom prst="rect">
            <a:avLst/>
          </a:prstGeom>
          <a:noFill/>
          <a:ln/>
        </p:spPr>
        <p:txBody>
          <a:bodyPr wrap="square" lIns="0" tIns="0" rIns="0" bIns="0" rtlCol="0" anchor="t"/>
          <a:lstStyle/>
          <a:p>
            <a:pPr algn="l" indent="0" marL="0">
              <a:lnSpc>
                <a:spcPts val="1800"/>
              </a:lnSpc>
              <a:buNone/>
            </a:pPr>
            <a:r>
              <a:rPr lang="en-US" sz="1300" dirty="0">
                <a:solidFill>
                  <a:srgbClr val="384653"/>
                </a:solidFill>
                <a:latin typeface="Montserrat" pitchFamily="34" charset="0"/>
                <a:ea typeface="Montserrat" pitchFamily="34" charset="-122"/>
                <a:cs typeface="Montserrat" pitchFamily="34" charset="-120"/>
              </a:rPr>
              <a:t>Diamond Grader offers a scalable, cost-effective valuation tool that democratizes access to accurate gem assessment for jewelers, wholesalers, and consumers alike.</a:t>
            </a:r>
            <a:endParaRPr lang="en-US" sz="1300" dirty="0"/>
          </a:p>
        </p:txBody>
      </p:sp>
      <p:pic>
        <p:nvPicPr>
          <p:cNvPr id="11" name="Image 2" descr="preencoded.png">    </p:cNvPr>
          <p:cNvPicPr>
            <a:picLocks noChangeAspect="1"/>
          </p:cNvPicPr>
          <p:nvPr/>
        </p:nvPicPr>
        <p:blipFill>
          <a:blip r:embed="rId4"/>
          <a:stretch>
            <a:fillRect/>
          </a:stretch>
        </p:blipFill>
        <p:spPr>
          <a:xfrm>
            <a:off x="722948" y="5898118"/>
            <a:ext cx="4394835" cy="661035"/>
          </a:xfrm>
          <a:prstGeom prst="rect">
            <a:avLst/>
          </a:prstGeom>
        </p:spPr>
      </p:pic>
      <p:sp>
        <p:nvSpPr>
          <p:cNvPr id="12" name="Text 7"/>
          <p:cNvSpPr/>
          <p:nvPr/>
        </p:nvSpPr>
        <p:spPr>
          <a:xfrm>
            <a:off x="888206" y="6685121"/>
            <a:ext cx="2174558" cy="27170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Retail Integration</a:t>
            </a:r>
            <a:endParaRPr lang="en-US" sz="1700" dirty="0"/>
          </a:p>
        </p:txBody>
      </p:sp>
      <p:sp>
        <p:nvSpPr>
          <p:cNvPr id="13" name="Text 8"/>
          <p:cNvSpPr/>
          <p:nvPr/>
        </p:nvSpPr>
        <p:spPr>
          <a:xfrm>
            <a:off x="888206" y="7032427"/>
            <a:ext cx="4064318" cy="233005"/>
          </a:xfrm>
          <a:prstGeom prst="rect">
            <a:avLst/>
          </a:prstGeom>
          <a:noFill/>
          <a:ln/>
        </p:spPr>
        <p:txBody>
          <a:bodyPr wrap="none" lIns="0" tIns="0" rIns="0" bIns="0" rtlCol="0" anchor="t"/>
          <a:lstStyle/>
          <a:p>
            <a:pPr algn="l" indent="0" marL="0">
              <a:lnSpc>
                <a:spcPts val="1800"/>
              </a:lnSpc>
              <a:buNone/>
            </a:pPr>
            <a:r>
              <a:rPr lang="en-US" sz="1300" dirty="0">
                <a:solidFill>
                  <a:srgbClr val="384653"/>
                </a:solidFill>
                <a:latin typeface="Montserrat" pitchFamily="34" charset="0"/>
                <a:ea typeface="Montserrat" pitchFamily="34" charset="-122"/>
                <a:cs typeface="Montserrat" pitchFamily="34" charset="-120"/>
              </a:rPr>
              <a:t>Instant pricing for jewelers and customers</a:t>
            </a:r>
            <a:endParaRPr lang="en-US" sz="1300" dirty="0"/>
          </a:p>
        </p:txBody>
      </p:sp>
      <p:pic>
        <p:nvPicPr>
          <p:cNvPr id="14" name="Image 3" descr="preencoded.png">    </p:cNvPr>
          <p:cNvPicPr>
            <a:picLocks noChangeAspect="1"/>
          </p:cNvPicPr>
          <p:nvPr/>
        </p:nvPicPr>
        <p:blipFill>
          <a:blip r:embed="rId5"/>
          <a:stretch>
            <a:fillRect/>
          </a:stretch>
        </p:blipFill>
        <p:spPr>
          <a:xfrm>
            <a:off x="5117783" y="5898118"/>
            <a:ext cx="4394835" cy="661035"/>
          </a:xfrm>
          <a:prstGeom prst="rect">
            <a:avLst/>
          </a:prstGeom>
        </p:spPr>
      </p:pic>
      <p:sp>
        <p:nvSpPr>
          <p:cNvPr id="15" name="Text 9"/>
          <p:cNvSpPr/>
          <p:nvPr/>
        </p:nvSpPr>
        <p:spPr>
          <a:xfrm>
            <a:off x="5283041" y="6685121"/>
            <a:ext cx="2174558" cy="27170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Blockchain Future</a:t>
            </a:r>
            <a:endParaRPr lang="en-US" sz="1700" dirty="0"/>
          </a:p>
        </p:txBody>
      </p:sp>
      <p:sp>
        <p:nvSpPr>
          <p:cNvPr id="16" name="Text 10"/>
          <p:cNvSpPr/>
          <p:nvPr/>
        </p:nvSpPr>
        <p:spPr>
          <a:xfrm>
            <a:off x="5283041" y="7032427"/>
            <a:ext cx="4064318" cy="466011"/>
          </a:xfrm>
          <a:prstGeom prst="rect">
            <a:avLst/>
          </a:prstGeom>
          <a:noFill/>
          <a:ln/>
        </p:spPr>
        <p:txBody>
          <a:bodyPr wrap="square" lIns="0" tIns="0" rIns="0" bIns="0" rtlCol="0" anchor="t"/>
          <a:lstStyle/>
          <a:p>
            <a:pPr algn="l" indent="0" marL="0">
              <a:lnSpc>
                <a:spcPts val="1800"/>
              </a:lnSpc>
              <a:buNone/>
            </a:pPr>
            <a:r>
              <a:rPr lang="en-US" sz="1300" dirty="0">
                <a:solidFill>
                  <a:srgbClr val="384653"/>
                </a:solidFill>
                <a:latin typeface="Montserrat" pitchFamily="34" charset="0"/>
                <a:ea typeface="Montserrat" pitchFamily="34" charset="-122"/>
                <a:cs typeface="Montserrat" pitchFamily="34" charset="-120"/>
              </a:rPr>
              <a:t>Transparent certification and provenance tracking</a:t>
            </a:r>
            <a:endParaRPr lang="en-US" sz="1300" dirty="0"/>
          </a:p>
        </p:txBody>
      </p:sp>
      <p:pic>
        <p:nvPicPr>
          <p:cNvPr id="17" name="Image 4" descr="preencoded.png">    </p:cNvPr>
          <p:cNvPicPr>
            <a:picLocks noChangeAspect="1"/>
          </p:cNvPicPr>
          <p:nvPr/>
        </p:nvPicPr>
        <p:blipFill>
          <a:blip r:embed="rId6"/>
          <a:stretch>
            <a:fillRect/>
          </a:stretch>
        </p:blipFill>
        <p:spPr>
          <a:xfrm>
            <a:off x="9512618" y="5898118"/>
            <a:ext cx="4394835" cy="661035"/>
          </a:xfrm>
          <a:prstGeom prst="rect">
            <a:avLst/>
          </a:prstGeom>
        </p:spPr>
      </p:pic>
      <p:sp>
        <p:nvSpPr>
          <p:cNvPr id="18" name="Text 11"/>
          <p:cNvSpPr/>
          <p:nvPr/>
        </p:nvSpPr>
        <p:spPr>
          <a:xfrm>
            <a:off x="9677876" y="6685121"/>
            <a:ext cx="2174558" cy="271701"/>
          </a:xfrm>
          <a:prstGeom prst="rect">
            <a:avLst/>
          </a:prstGeom>
          <a:noFill/>
          <a:ln/>
        </p:spPr>
        <p:txBody>
          <a:bodyPr wrap="none" lIns="0" tIns="0" rIns="0" bIns="0" rtlCol="0" anchor="t"/>
          <a:lstStyle/>
          <a:p>
            <a:pPr algn="l" indent="0" marL="0">
              <a:lnSpc>
                <a:spcPts val="2100"/>
              </a:lnSpc>
              <a:buNone/>
            </a:pPr>
            <a:r>
              <a:rPr lang="en-US" sz="1700" b="1" dirty="0">
                <a:solidFill>
                  <a:srgbClr val="384653"/>
                </a:solidFill>
                <a:latin typeface="Barlow Bold" pitchFamily="34" charset="0"/>
                <a:ea typeface="Barlow Bold" pitchFamily="34" charset="-122"/>
                <a:cs typeface="Barlow Bold" pitchFamily="34" charset="-120"/>
              </a:rPr>
              <a:t>Market Expansion</a:t>
            </a:r>
            <a:endParaRPr lang="en-US" sz="1700" dirty="0"/>
          </a:p>
        </p:txBody>
      </p:sp>
      <p:sp>
        <p:nvSpPr>
          <p:cNvPr id="19" name="Text 12"/>
          <p:cNvSpPr/>
          <p:nvPr/>
        </p:nvSpPr>
        <p:spPr>
          <a:xfrm>
            <a:off x="9677876" y="7032427"/>
            <a:ext cx="4064318" cy="233005"/>
          </a:xfrm>
          <a:prstGeom prst="rect">
            <a:avLst/>
          </a:prstGeom>
          <a:noFill/>
          <a:ln/>
        </p:spPr>
        <p:txBody>
          <a:bodyPr wrap="none" lIns="0" tIns="0" rIns="0" bIns="0" rtlCol="0" anchor="t"/>
          <a:lstStyle/>
          <a:p>
            <a:pPr algn="l" indent="0" marL="0">
              <a:lnSpc>
                <a:spcPts val="1800"/>
              </a:lnSpc>
              <a:buNone/>
            </a:pPr>
            <a:r>
              <a:rPr lang="en-US" sz="1300" dirty="0">
                <a:solidFill>
                  <a:srgbClr val="384653"/>
                </a:solidFill>
                <a:latin typeface="Montserrat" pitchFamily="34" charset="0"/>
                <a:ea typeface="Montserrat" pitchFamily="34" charset="-122"/>
                <a:cs typeface="Montserrat" pitchFamily="34" charset="-120"/>
              </a:rPr>
              <a:t>Standardized valuation across global markets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2068354"/>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Thank You</a:t>
            </a:r>
            <a:endParaRPr lang="en-US" sz="4450" dirty="0"/>
          </a:p>
        </p:txBody>
      </p:sp>
      <p:sp>
        <p:nvSpPr>
          <p:cNvPr id="4" name="Text 1"/>
          <p:cNvSpPr/>
          <p:nvPr/>
        </p:nvSpPr>
        <p:spPr>
          <a:xfrm>
            <a:off x="6244709" y="3105983"/>
            <a:ext cx="7627382"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We appreciate your time and interest in Diamond Grader: Gem Valuator. Our team is excited about the potential to transform diamond valuation and bring transparency to the gem industry.</a:t>
            </a:r>
            <a:endParaRPr lang="en-US" sz="1700" dirty="0"/>
          </a:p>
        </p:txBody>
      </p:sp>
      <p:sp>
        <p:nvSpPr>
          <p:cNvPr id="5" name="Text 2"/>
          <p:cNvSpPr/>
          <p:nvPr/>
        </p:nvSpPr>
        <p:spPr>
          <a:xfrm>
            <a:off x="6569631" y="4633555"/>
            <a:ext cx="7302460" cy="346710"/>
          </a:xfrm>
          <a:prstGeom prst="rect">
            <a:avLst/>
          </a:prstGeom>
          <a:noFill/>
          <a:ln/>
        </p:spPr>
        <p:txBody>
          <a:bodyPr wrap="none" lIns="0" tIns="0" rIns="0" bIns="0" rtlCol="0" anchor="t"/>
          <a:lstStyle/>
          <a:p>
            <a:pPr algn="l" indent="0" marL="0">
              <a:lnSpc>
                <a:spcPts val="2700"/>
              </a:lnSpc>
              <a:buNone/>
            </a:pPr>
            <a:r>
              <a:rPr lang="en-US" sz="1700" b="1" dirty="0">
                <a:solidFill>
                  <a:srgbClr val="384653"/>
                </a:solidFill>
                <a:latin typeface="Montserrat" pitchFamily="34" charset="0"/>
                <a:ea typeface="Montserrat" pitchFamily="34" charset="-122"/>
                <a:cs typeface="Montserrat" pitchFamily="34" charset="-120"/>
              </a:rPr>
              <a:t>Questions and feedback are welcome!</a:t>
            </a:r>
            <a:endParaRPr lang="en-US" sz="1700" dirty="0"/>
          </a:p>
        </p:txBody>
      </p:sp>
      <p:sp>
        <p:nvSpPr>
          <p:cNvPr id="6" name="Shape 3"/>
          <p:cNvSpPr/>
          <p:nvPr/>
        </p:nvSpPr>
        <p:spPr>
          <a:xfrm>
            <a:off x="6244709" y="4389834"/>
            <a:ext cx="30480" cy="834152"/>
          </a:xfrm>
          <a:prstGeom prst="rect">
            <a:avLst/>
          </a:prstGeom>
          <a:solidFill>
            <a:srgbClr val="75BAE6"/>
          </a:solidFill>
          <a:ln/>
        </p:spPr>
      </p:sp>
      <p:sp>
        <p:nvSpPr>
          <p:cNvPr id="7" name="Text 4"/>
          <p:cNvSpPr/>
          <p:nvPr/>
        </p:nvSpPr>
        <p:spPr>
          <a:xfrm>
            <a:off x="6244709" y="5467707"/>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Contact our team to learn more about our research, methodology, and future development plans.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2026-02-05T05:42:24Z</dcterms:created>
  <dcterms:modified xsi:type="dcterms:W3CDTF">2026-02-05T05:42:24Z</dcterms:modified>
</cp:coreProperties>
</file>